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78" r:id="rId6"/>
    <p:sldId id="279" r:id="rId7"/>
    <p:sldId id="280" r:id="rId8"/>
    <p:sldId id="263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94" r:id="rId23"/>
    <p:sldId id="29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gif>
</file>

<file path=ppt/media/image10.jpg>
</file>

<file path=ppt/media/image11.jpg>
</file>

<file path=ppt/media/image2.jpe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245E2-9E9A-9824-3E2A-E9A120C4D4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F6D413-F378-4890-F14D-EDE6D7E606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6EFE6-2588-D367-08C7-914CC4D39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014018-26AD-4478-65C5-B781B8CDB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559560-AFA1-E0BA-0E3C-7BAF4C19B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328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F49F3-6C90-2CF2-D334-6B25CB2B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CD0118-671B-4C7A-4A42-7AFFB98AC0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2E4C0-DF59-3094-F2CB-2486CAC38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6F381E-6958-E759-ABA1-53477A32D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A90D98-BBEE-9ADE-0372-2BBF88829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956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D2B510-7E00-71E8-6FFA-4A3C94FCCF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B18019-E14F-5FA4-2F71-4EA4C7BE97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99CA90-2F73-65A6-7AEB-8C9B271D8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802E2-D1BC-D039-4A86-FD099697F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FBC1C-0675-F7AB-B573-1DE8A912F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556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F551A-F6C8-2F05-7A36-5AF1B1FE1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AE095-F11F-8EC5-77DF-E804F4361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7FF13B-23DE-378B-9A3F-5AFC61875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71816-397C-1B4F-85A8-F5579C166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3FB7D-8CBB-586D-3100-B4DCA6601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513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CED57-6B7A-428C-DEE0-3FB3849E5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BA62A-2A93-F299-3AC7-10937B103E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67289-A13C-C482-DF75-B76672314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0D88B-46A0-F030-8A11-50FA991F5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61A7A-A77C-CAF1-1A0A-3B1589343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706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396B2-E775-0510-AFE5-9AB90BC33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CFF0B-01DD-C51F-084A-8F0153BD64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88C7FA-C118-CFBC-6F7C-873ACF9BD7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C326B3-8AC2-B695-4503-ABCA73B52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9DAFF8-3418-D999-849D-3ED782D74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B14DFC-6F1C-0C86-44D3-CC410D9D6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026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A64F0-EC39-D080-CAA4-6C262CD1E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6DC1B5-3193-9627-5209-E95F5B386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A1DAF7-B647-71F7-1D42-5476C4D0A3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F7778D-2BAD-AB5F-94A3-3CE1568218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8A2747-458F-7DCB-B7AC-418A53C98D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3BA84-29FB-B359-9A9F-EBB8A9E3D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CB660E-3206-A041-2357-873E984B5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48CCB7-22E9-2274-B424-91844383F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135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102A6-60C1-5865-3855-06B587FCE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EAE93F-308E-FEDD-75FC-2660F8BFE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BC226C-FAC9-C076-6957-42C4828D9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263645-5910-F102-1B75-AB32A00E8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12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1D9F8F-E34B-DCFC-FFA3-25227FB78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C444EB-2B93-ED04-6982-13EC5EABF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E6278D-00EC-F569-04B8-2615315C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325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FDFD1-409E-5216-22AC-B3707332F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7D32B2-7DA3-9989-C7BC-0B20CD3648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3D8A96-894F-CC26-243F-7824E97F0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DB785F-97CF-C620-3832-258028F10C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FE2D3-4C15-FCCB-C852-522BC25CD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B5D00A-C20A-F55C-BE0A-15C7FC9C4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4473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9C8DA-A24E-3870-2BE0-44668DE2E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B171E9-D2A2-38C7-1047-EA6E47A74C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11C911-F03B-F8AD-15BA-11208E4E93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2F35A7-DAA7-5E87-0DFB-D102827A2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B6C469-CA8B-16B6-23A8-6ACAEB169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FEC92B-1DC1-A5A2-D61A-FE6B565981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88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C55C1B-C50C-C78F-9DA6-A04A7AA53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8B60C-E92A-74D8-D17C-EA90E65833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C2F4C2-F16A-A891-B28C-34BBF38AD1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0F9652-95D3-4ACA-813C-A5FA4D23F5E7}" type="datetimeFigureOut">
              <a:rPr lang="en-US" smtClean="0"/>
              <a:t>05-Jun-25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EBB3F4-A405-1282-A681-768DDC50CA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BD686E-4FDA-CDEA-110F-AD484CA8A2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A8B07-2201-4EFB-8D62-F4503EA12E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380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A97AD-C529-07CC-2F63-111DBCBFA8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/>
              <a:t>Jaundice Pathophysiology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9E8FDC-A207-7976-72B5-0327516B48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81148"/>
            <a:ext cx="9144000" cy="1780666"/>
          </a:xfrm>
        </p:spPr>
        <p:txBody>
          <a:bodyPr>
            <a:normAutofit fontScale="62500" lnSpcReduction="20000"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Date: 05-06-2025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Dr. Yerra Vishnu Akhil Raj Kumar 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Senior Resident, AIIMS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Bibinagar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MBBS- AIIMS Patna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Bio-Design Fellow- IIT Hyderabad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MD Physiology- AIIMS Raipur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1572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9C3D5-949F-8650-298A-0591884C0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Heme 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C1816D-84D1-1EA3-D91C-106E13B80A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Hemoglobin: </a:t>
            </a:r>
            <a:r>
              <a:rPr lang="en-US" dirty="0"/>
              <a:t>Transport of oxygen</a:t>
            </a:r>
          </a:p>
          <a:p>
            <a:r>
              <a:rPr lang="en-US" i="1" dirty="0"/>
              <a:t>Myoglobin: </a:t>
            </a:r>
            <a:r>
              <a:rPr lang="en-US" dirty="0"/>
              <a:t>Storage of oxygen in muscle</a:t>
            </a:r>
          </a:p>
          <a:p>
            <a:r>
              <a:rPr lang="en-US" i="1" dirty="0"/>
              <a:t>Cytochrome C: </a:t>
            </a:r>
            <a:r>
              <a:rPr lang="en-US" dirty="0"/>
              <a:t>Involvement in ETC</a:t>
            </a:r>
          </a:p>
          <a:p>
            <a:r>
              <a:rPr lang="en-US" i="1" dirty="0"/>
              <a:t>Cytochrome-P450: </a:t>
            </a:r>
            <a:r>
              <a:rPr lang="en-US" dirty="0"/>
              <a:t>Hydroxylation of Xenobiotics</a:t>
            </a:r>
          </a:p>
          <a:p>
            <a:r>
              <a:rPr lang="en-US" i="1" dirty="0"/>
              <a:t>Catalase: </a:t>
            </a:r>
            <a:r>
              <a:rPr lang="en-US" dirty="0"/>
              <a:t>Degradation of Hydrogen peroxidase</a:t>
            </a:r>
          </a:p>
          <a:p>
            <a:r>
              <a:rPr lang="en-US" i="1" dirty="0"/>
              <a:t>Tryptophan </a:t>
            </a:r>
            <a:r>
              <a:rPr lang="en-US" i="1" dirty="0" err="1"/>
              <a:t>pyrrolase</a:t>
            </a:r>
            <a:r>
              <a:rPr lang="en-US" i="1" dirty="0"/>
              <a:t>: </a:t>
            </a:r>
            <a:r>
              <a:rPr lang="en-US" dirty="0"/>
              <a:t>Oxidation of Tryptophan</a:t>
            </a:r>
          </a:p>
        </p:txBody>
      </p:sp>
    </p:spTree>
    <p:extLst>
      <p:ext uri="{BB962C8B-B14F-4D97-AF65-F5344CB8AC3E}">
        <p14:creationId xmlns:p14="http://schemas.microsoft.com/office/powerpoint/2010/main" val="10668197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67C7A-5085-7CD7-C756-FEBAFC319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Bile Pigments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39FAD-B855-E61F-478B-49EB9B524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gm of hemoglobin- Yields 36.2 mg of Bilirubin</a:t>
            </a:r>
          </a:p>
          <a:p>
            <a:r>
              <a:rPr lang="en-US" dirty="0"/>
              <a:t>250-350 mg of Bilirubin each day from breakdown of Heme</a:t>
            </a:r>
          </a:p>
        </p:txBody>
      </p:sp>
    </p:spTree>
    <p:extLst>
      <p:ext uri="{BB962C8B-B14F-4D97-AF65-F5344CB8AC3E}">
        <p14:creationId xmlns:p14="http://schemas.microsoft.com/office/powerpoint/2010/main" val="3853291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E0611-3223-B876-0A75-0A440824C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Site of Breakdown- RE cells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C78D17-D99D-C6C7-7A97-AD47C332A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Reticuloendothelial cells in Spleen, Liver and Bone Marrow</a:t>
            </a:r>
          </a:p>
          <a:p>
            <a:r>
              <a:rPr lang="en-US" dirty="0"/>
              <a:t>Microsomes in RE cells have Heme oxygenase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3840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426FFF-878B-8802-B7ED-537AF8071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1026" name="Picture 2" descr="Production of biliverdin by biotransformation of exogenous heme using  recombinant Pichia pastoris cells | Bioresources and Bioprocessing | Full  Text">
            <a:extLst>
              <a:ext uri="{FF2B5EF4-FFF2-40B4-BE49-F238E27FC236}">
                <a16:creationId xmlns:a16="http://schemas.microsoft.com/office/drawing/2014/main" id="{EFB9D2E3-C8C2-0B31-2A26-1195017A255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135" y="1917806"/>
            <a:ext cx="7253729" cy="3022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35560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63B98-3358-0738-8F4A-F7FF77AC0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A781F-CA9D-58A4-5E27-071C05F9D1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B163D9-8C9E-64EB-8B6E-28D771A3A6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28" y="530591"/>
            <a:ext cx="9286286" cy="631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57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FCBBE-BAB9-C638-BB76-B32E957BC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F1547-5AEB-405E-AEE1-F45679CD1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ED8D89-1D9D-559B-D379-B37D4CB910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5872" y="365125"/>
            <a:ext cx="7591932" cy="622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671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FDEC3-B72B-684A-7226-77B1A466C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34598-67D3-C716-209B-18A48BD81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ECB695-E9CE-40C0-B995-B29B0E5BD2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7632" y="216652"/>
            <a:ext cx="7196736" cy="6276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2090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2FFCE-BCCE-2313-E1AA-013ABEB0A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Bile composition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D8CB2-F20D-B161-2C24-CD17D331C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Water</a:t>
            </a:r>
          </a:p>
          <a:p>
            <a:r>
              <a:rPr lang="en-US" dirty="0"/>
              <a:t>Bile Acids</a:t>
            </a:r>
          </a:p>
          <a:p>
            <a:r>
              <a:rPr lang="en-US" dirty="0"/>
              <a:t>Bile Pigments</a:t>
            </a:r>
          </a:p>
          <a:p>
            <a:r>
              <a:rPr lang="en-US" dirty="0" err="1"/>
              <a:t>Cholestrol</a:t>
            </a:r>
            <a:endParaRPr lang="en-US" dirty="0"/>
          </a:p>
          <a:p>
            <a:r>
              <a:rPr lang="en-US" dirty="0"/>
              <a:t>Inorganic salts</a:t>
            </a:r>
          </a:p>
          <a:p>
            <a:r>
              <a:rPr lang="en-US" dirty="0"/>
              <a:t>Fatty acids</a:t>
            </a:r>
          </a:p>
          <a:p>
            <a:r>
              <a:rPr lang="en-US" dirty="0"/>
              <a:t>Phosphatidylcholine</a:t>
            </a:r>
          </a:p>
          <a:p>
            <a:r>
              <a:rPr lang="en-US" dirty="0"/>
              <a:t>Fat</a:t>
            </a:r>
          </a:p>
        </p:txBody>
      </p:sp>
    </p:spTree>
    <p:extLst>
      <p:ext uri="{BB962C8B-B14F-4D97-AF65-F5344CB8AC3E}">
        <p14:creationId xmlns:p14="http://schemas.microsoft.com/office/powerpoint/2010/main" val="4255157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DA9A8-8666-F901-AB69-C9C42E4F3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6632B1-D64C-B08C-C199-082FE8DB3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256112-39BC-D7D8-09B4-480EBD48A3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248"/>
          <a:stretch>
            <a:fillRect/>
          </a:stretch>
        </p:blipFill>
        <p:spPr>
          <a:xfrm>
            <a:off x="945269" y="914400"/>
            <a:ext cx="9782434" cy="4750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4162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57D84-482F-739D-4C31-B13E50F4C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DAE4B4-E9A1-4E9A-AC00-2AB937BF9D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4643" y="120028"/>
            <a:ext cx="6862713" cy="6476896"/>
          </a:xfrm>
        </p:spPr>
      </p:pic>
    </p:spTree>
    <p:extLst>
      <p:ext uri="{BB962C8B-B14F-4D97-AF65-F5344CB8AC3E}">
        <p14:creationId xmlns:p14="http://schemas.microsoft.com/office/powerpoint/2010/main" val="3839193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4B820-9BDD-6C38-D0AE-89A1750DE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FCAC8-48F9-FACF-E62D-F617886B0A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Case Scenario</a:t>
            </a:r>
          </a:p>
          <a:p>
            <a:r>
              <a:rPr lang="en-US" dirty="0"/>
              <a:t>Jaundice Definition and Differential Diagnosis</a:t>
            </a:r>
          </a:p>
          <a:p>
            <a:r>
              <a:rPr lang="en-US" dirty="0"/>
              <a:t>Heme and Bile Pigments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7281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43A40-EA67-97B2-FF41-4C18C4144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C997CE2-70A2-D0E7-E9E8-980E4B351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2428" y="272198"/>
            <a:ext cx="6807143" cy="6313603"/>
          </a:xfrm>
        </p:spPr>
      </p:pic>
    </p:spTree>
    <p:extLst>
      <p:ext uri="{BB962C8B-B14F-4D97-AF65-F5344CB8AC3E}">
        <p14:creationId xmlns:p14="http://schemas.microsoft.com/office/powerpoint/2010/main" val="12739799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F2946-54AD-A4A6-CED8-8AA4448F6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180308-4B8A-CFC9-5675-CE19C0ADBB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064" y="130143"/>
            <a:ext cx="6777872" cy="6597714"/>
          </a:xfrm>
        </p:spPr>
      </p:pic>
    </p:spTree>
    <p:extLst>
      <p:ext uri="{BB962C8B-B14F-4D97-AF65-F5344CB8AC3E}">
        <p14:creationId xmlns:p14="http://schemas.microsoft.com/office/powerpoint/2010/main" val="5395461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1D263-01AE-0C9F-C9D7-C6C9A5948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2763D1-8259-AC63-5B47-676C5D28A5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913" y="497264"/>
            <a:ext cx="7792173" cy="5863472"/>
          </a:xfrm>
        </p:spPr>
      </p:pic>
    </p:spTree>
    <p:extLst>
      <p:ext uri="{BB962C8B-B14F-4D97-AF65-F5344CB8AC3E}">
        <p14:creationId xmlns:p14="http://schemas.microsoft.com/office/powerpoint/2010/main" val="8851714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2F809-D7B9-EF36-8DCF-19A6F3D9F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03039-F62B-E246-0C86-1B0B0D591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41485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80275D4-AFA7-C6EE-B761-32F7B551F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/>
              <a:t>Case Scenario</a:t>
            </a:r>
          </a:p>
        </p:txBody>
      </p:sp>
    </p:spTree>
    <p:extLst>
      <p:ext uri="{BB962C8B-B14F-4D97-AF65-F5344CB8AC3E}">
        <p14:creationId xmlns:p14="http://schemas.microsoft.com/office/powerpoint/2010/main" val="145682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13EA7C-0D67-4E73-1BC7-BFC46336C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55A11-2358-3468-653A-97B1F4519E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219" y="365125"/>
            <a:ext cx="10995581" cy="6127750"/>
          </a:xfrm>
        </p:spPr>
        <p:txBody>
          <a:bodyPr>
            <a:normAutofit fontScale="62500" lnSpcReduction="20000"/>
          </a:bodyPr>
          <a:lstStyle/>
          <a:p>
            <a:pPr algn="just">
              <a:lnSpc>
                <a:spcPct val="120000"/>
              </a:lnSpc>
              <a:buNone/>
            </a:pPr>
            <a:r>
              <a:rPr lang="en-US" dirty="0"/>
              <a:t>A 60-year-old woman presents to the outpatient department with complaints of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progressive yellow discoloration of the eyes and skin for the past 10 days, accompanied by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generalized itching and dark-colored urine. She also reports pale-colored stools and a dull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ache in the right upper quadrant of the abdomen. There is no history of fever, vomiting, or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recent travel. She has no known liver disease but mentions significant weight loss and a reduced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appetite over the past two months. She is a non-smoker and does not consume alcohol. On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examination, she appears icteric, afebrile, and hemodynamically stable. Abdominal examination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reveals mild tenderness in the right hypochondrium but no palpable mass or organomegaly. There is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no ascites or lymphadenopathy. Laboratory investigations show a total serum bilirubin of 11.2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mg/dL with a direct (conjugated) fraction of 9.4 mg/dL. Alkaline phosphatase is markedly elevated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at 780 U/L, GGT is 220 U/L, AST is 68 U/L, and ALT is 72 U/L. Urine dipstick is positive for bilirubin but negative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for urobilinogen. An abdominal ultrasound reveals a dilated biliary tree with a mass at the head of the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pancreas compressing the distal common bile duct. Based on this presentation, what is the most likely </a:t>
            </a:r>
          </a:p>
          <a:p>
            <a:pPr algn="just">
              <a:lnSpc>
                <a:spcPct val="120000"/>
              </a:lnSpc>
              <a:buNone/>
            </a:pPr>
            <a:r>
              <a:rPr lang="en-US" dirty="0"/>
              <a:t>diagnosis?</a:t>
            </a:r>
          </a:p>
        </p:txBody>
      </p:sp>
    </p:spTree>
    <p:extLst>
      <p:ext uri="{BB962C8B-B14F-4D97-AF65-F5344CB8AC3E}">
        <p14:creationId xmlns:p14="http://schemas.microsoft.com/office/powerpoint/2010/main" val="3815460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5FCAE0-F38D-31B4-43AD-B03E83FFD7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F5AAC89-C1C0-9517-73BC-9C5C73DE8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7190" y="2766218"/>
            <a:ext cx="10797619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/>
              <a:t>Jaundice definition and differential diagnosis</a:t>
            </a:r>
          </a:p>
        </p:txBody>
      </p:sp>
    </p:spTree>
    <p:extLst>
      <p:ext uri="{BB962C8B-B14F-4D97-AF65-F5344CB8AC3E}">
        <p14:creationId xmlns:p14="http://schemas.microsoft.com/office/powerpoint/2010/main" val="2339509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D4812-B532-2994-17BF-1F1E1D8C1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208C66-1D36-FFCF-6370-84EF621FC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Jaundice is yellowish color (discoloration) of skin and mucous membranes due to accumulation of bile pigments in blood and their deposition in body tissues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Normal serum level </a:t>
            </a:r>
          </a:p>
          <a:p>
            <a:pPr marL="0" indent="0">
              <a:buNone/>
            </a:pPr>
            <a:r>
              <a:rPr lang="en-US" dirty="0"/>
              <a:t>Total: 0.3-1.3 mg/dl</a:t>
            </a:r>
          </a:p>
          <a:p>
            <a:pPr marL="0" indent="0">
              <a:buNone/>
            </a:pPr>
            <a:r>
              <a:rPr lang="en-US" dirty="0"/>
              <a:t>Direct Bilirubin: 0.1-0.4 mg/dl</a:t>
            </a:r>
          </a:p>
          <a:p>
            <a:pPr marL="0" indent="0">
              <a:buNone/>
            </a:pPr>
            <a:r>
              <a:rPr lang="en-US" dirty="0"/>
              <a:t>Indirect Bilirubin: 0.2-0.9 mg/dl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435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A6B58-D726-80C1-3EB5-03FDB1502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1A129-0C39-FEE8-ADC4-EA6F606AD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Differential diagnosis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12C36E-8B20-0BF3-E8D3-43A5916E44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Carotenoderma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9E158-9616-2E2F-DFEB-A8DFAF5FF93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a condition in which there is yellowish discoloration of skin due to ingestion of carotene high rich vegetables like carrot, lettuce, papaya and spinach etc.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E745E4-700C-CC9C-DC32-EC028F35AF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Quinacrine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ACE237-0BA3-60AF-8B9D-4E9802F9318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 is an anti-malarial and anti-helminthic drug (4-37%)- skin discoloration and sclera discoloration.</a:t>
            </a:r>
          </a:p>
        </p:txBody>
      </p:sp>
    </p:spTree>
    <p:extLst>
      <p:ext uri="{BB962C8B-B14F-4D97-AF65-F5344CB8AC3E}">
        <p14:creationId xmlns:p14="http://schemas.microsoft.com/office/powerpoint/2010/main" val="3816887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C9245-177E-6B16-2EA3-C26E72560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69824"/>
            <a:ext cx="10515600" cy="1621958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/>
              <a:t>Heme and Bile pigments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82C14-D20C-2B51-6B01-709C5E04B3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92875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0F2E9-ADD8-5E2D-B296-9F2633D90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Heme</a:t>
            </a:r>
          </a:p>
        </p:txBody>
      </p:sp>
      <p:pic>
        <p:nvPicPr>
          <p:cNvPr id="1026" name="Picture 2" descr="Structure of Porphyrins">
            <a:extLst>
              <a:ext uri="{FF2B5EF4-FFF2-40B4-BE49-F238E27FC236}">
                <a16:creationId xmlns:a16="http://schemas.microsoft.com/office/drawing/2014/main" id="{38CB39D4-6898-317C-5543-4E95595E049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44"/>
          <a:stretch>
            <a:fillRect/>
          </a:stretch>
        </p:blipFill>
        <p:spPr bwMode="auto">
          <a:xfrm>
            <a:off x="1272619" y="2566406"/>
            <a:ext cx="2989344" cy="18736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eme Synthesis : Synthesis of Porphyrin Molecule">
            <a:extLst>
              <a:ext uri="{FF2B5EF4-FFF2-40B4-BE49-F238E27FC236}">
                <a16:creationId xmlns:a16="http://schemas.microsoft.com/office/drawing/2014/main" id="{56BF5A9A-7FC4-6C33-CBD3-40A9A92681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2431" y="1719262"/>
            <a:ext cx="6076950" cy="3419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264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499</Words>
  <Application>Microsoft Office PowerPoint</Application>
  <PresentationFormat>Widescreen</PresentationFormat>
  <Paragraphs>82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Times New Roman</vt:lpstr>
      <vt:lpstr>Office Theme</vt:lpstr>
      <vt:lpstr>Jaundice Pathophysiology</vt:lpstr>
      <vt:lpstr>Contents</vt:lpstr>
      <vt:lpstr>Case Scenario</vt:lpstr>
      <vt:lpstr> </vt:lpstr>
      <vt:lpstr>Jaundice definition and differential diagnosis</vt:lpstr>
      <vt:lpstr>Definition</vt:lpstr>
      <vt:lpstr>Differential diagnosis</vt:lpstr>
      <vt:lpstr>Heme and Bile pigments</vt:lpstr>
      <vt:lpstr>Heme</vt:lpstr>
      <vt:lpstr>Heme sources</vt:lpstr>
      <vt:lpstr>Bile Pigments</vt:lpstr>
      <vt:lpstr>Site of Breakdown- RE cells</vt:lpstr>
      <vt:lpstr> </vt:lpstr>
      <vt:lpstr> </vt:lpstr>
      <vt:lpstr> </vt:lpstr>
      <vt:lpstr> </vt:lpstr>
      <vt:lpstr>Bile composition</vt:lpstr>
      <vt:lpstr> </vt:lpstr>
      <vt:lpstr> </vt:lpstr>
      <vt:lpstr> </vt:lpstr>
      <vt:lpstr> </vt:lpstr>
      <vt:lpstr>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Vishnu Akhil Raj Kumar Yerra</dc:creator>
  <cp:lastModifiedBy>Vishnu Akhil Raj Kumar Yerra</cp:lastModifiedBy>
  <cp:revision>20</cp:revision>
  <dcterms:created xsi:type="dcterms:W3CDTF">2025-06-04T04:56:45Z</dcterms:created>
  <dcterms:modified xsi:type="dcterms:W3CDTF">2025-06-05T05:26:17Z</dcterms:modified>
</cp:coreProperties>
</file>

<file path=docProps/thumbnail.jpeg>
</file>